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80" r:id="rId4"/>
    <p:sldId id="272" r:id="rId5"/>
    <p:sldId id="273" r:id="rId6"/>
    <p:sldId id="274" r:id="rId7"/>
    <p:sldId id="279" r:id="rId8"/>
    <p:sldId id="275" r:id="rId9"/>
    <p:sldId id="307" r:id="rId10"/>
    <p:sldId id="276" r:id="rId11"/>
    <p:sldId id="277" r:id="rId12"/>
    <p:sldId id="278" r:id="rId13"/>
    <p:sldId id="281" r:id="rId14"/>
    <p:sldId id="284" r:id="rId15"/>
    <p:sldId id="285" r:id="rId16"/>
    <p:sldId id="286" r:id="rId17"/>
    <p:sldId id="282" r:id="rId18"/>
    <p:sldId id="283" r:id="rId19"/>
    <p:sldId id="287" r:id="rId20"/>
    <p:sldId id="288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8" r:id="rId29"/>
    <p:sldId id="289" r:id="rId30"/>
    <p:sldId id="309" r:id="rId31"/>
    <p:sldId id="33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40" r:id="rId42"/>
    <p:sldId id="290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41" r:id="rId54"/>
    <p:sldId id="333" r:id="rId55"/>
    <p:sldId id="334" r:id="rId56"/>
    <p:sldId id="342" r:id="rId57"/>
    <p:sldId id="291" r:id="rId58"/>
    <p:sldId id="343" r:id="rId59"/>
    <p:sldId id="292" r:id="rId60"/>
    <p:sldId id="293" r:id="rId61"/>
    <p:sldId id="294" r:id="rId62"/>
    <p:sldId id="296" r:id="rId63"/>
    <p:sldId id="295" r:id="rId64"/>
    <p:sldId id="297" r:id="rId65"/>
    <p:sldId id="298" r:id="rId66"/>
    <p:sldId id="299" r:id="rId67"/>
    <p:sldId id="329" r:id="rId68"/>
    <p:sldId id="330" r:id="rId69"/>
    <p:sldId id="344" r:id="rId70"/>
    <p:sldId id="335" r:id="rId71"/>
    <p:sldId id="336" r:id="rId72"/>
    <p:sldId id="337" r:id="rId73"/>
    <p:sldId id="338" r:id="rId74"/>
  </p:sldIdLst>
  <p:sldSz cx="9144000" cy="6858000" type="screen4x3"/>
  <p:notesSz cx="6858000" cy="9144000"/>
  <p:custDataLst>
    <p:tags r:id="rId7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A995-38B5-41D9-90B9-2B68B195749C}" type="datetimeFigureOut">
              <a:rPr lang="en-US" smtClean="0"/>
              <a:pPr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11CDD-019E-4E43-BD80-DCD37367E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5400" dirty="0" smtClean="0"/>
              <a:t>PEMROGRAMAN  II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Yulianti</a:t>
            </a:r>
            <a:r>
              <a:rPr lang="id-ID" dirty="0">
                <a:solidFill>
                  <a:schemeClr val="tx1"/>
                </a:solidFill>
              </a:rPr>
              <a:t>., S.</a:t>
            </a:r>
            <a:r>
              <a:rPr lang="en-US" dirty="0" err="1">
                <a:solidFill>
                  <a:schemeClr val="tx1"/>
                </a:solidFill>
              </a:rPr>
              <a:t>Kom</a:t>
            </a:r>
            <a:r>
              <a:rPr lang="id-ID" dirty="0">
                <a:solidFill>
                  <a:schemeClr val="tx1"/>
                </a:solidFill>
              </a:rPr>
              <a:t>., M.Kom.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0812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1025 8055</a:t>
            </a:r>
          </a:p>
          <a:p>
            <a:r>
              <a:rPr lang="en-US">
                <a:solidFill>
                  <a:schemeClr val="tx1"/>
                </a:solidFill>
              </a:rPr>
              <a:t>yulianti@unpam.ac.id</a:t>
            </a:r>
            <a:endParaRPr lang="id-ID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Desktop (Form </a:t>
            </a:r>
            <a:r>
              <a:rPr lang="en-US" dirty="0" err="1" smtClean="0"/>
              <a:t>Nilai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98711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</a:t>
            </a:r>
            <a:r>
              <a:rPr lang="en-US" dirty="0" err="1" smtClean="0"/>
              <a:t>FormNilai</a:t>
            </a:r>
            <a:r>
              <a:rPr lang="en-US" dirty="0" smtClean="0"/>
              <a:t> (di package view),  </a:t>
            </a:r>
            <a:r>
              <a:rPr lang="en-US" dirty="0" err="1" smtClean="0"/>
              <a:t>tampilkan</a:t>
            </a:r>
            <a:r>
              <a:rPr lang="en-US" dirty="0" smtClean="0"/>
              <a:t> mode Design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Popup Menu </a:t>
            </a:r>
            <a:r>
              <a:rPr lang="en-US" dirty="0" err="1" smtClean="0"/>
              <a:t>dari</a:t>
            </a:r>
            <a:r>
              <a:rPr lang="en-US" dirty="0" smtClean="0"/>
              <a:t> Palette </a:t>
            </a:r>
            <a:r>
              <a:rPr lang="en-US" dirty="0" err="1" smtClean="0"/>
              <a:t>grup</a:t>
            </a:r>
            <a:r>
              <a:rPr lang="en-US" dirty="0" smtClean="0"/>
              <a:t> Swing Menus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FormNilai</a:t>
            </a:r>
            <a:r>
              <a:rPr lang="en-US" dirty="0" smtClean="0"/>
              <a:t> di mana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Other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774" t="19485" r="25649" b="44094"/>
          <a:stretch/>
        </p:blipFill>
        <p:spPr>
          <a:xfrm>
            <a:off x="1856385" y="3789040"/>
            <a:ext cx="6840760" cy="26642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940152" y="5661248"/>
            <a:ext cx="1584176" cy="216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36096" y="5874568"/>
            <a:ext cx="375355" cy="388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5" idx="1"/>
            <a:endCxn id="6" idx="0"/>
          </p:cNvCxnSpPr>
          <p:nvPr/>
        </p:nvCxnSpPr>
        <p:spPr>
          <a:xfrm rot="16200000" flipH="1" flipV="1">
            <a:off x="5807120" y="5509538"/>
            <a:ext cx="181684" cy="548375"/>
          </a:xfrm>
          <a:prstGeom prst="curvedConnector3">
            <a:avLst>
              <a:gd name="adj1" fmla="val -14323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1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Popup Menu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/>
              <a:t> </a:t>
            </a:r>
            <a:r>
              <a:rPr lang="en-US" dirty="0" err="1" smtClean="0"/>
              <a:t>mataKuliahPopupMenu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Change Variable Name…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3109" r="63282" b="32281"/>
          <a:stretch/>
        </p:blipFill>
        <p:spPr>
          <a:xfrm>
            <a:off x="899592" y="3861048"/>
            <a:ext cx="61150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4888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2 menu item di </a:t>
            </a:r>
            <a:r>
              <a:rPr lang="en-US" dirty="0" err="1"/>
              <a:t>mataKuliahPopupMenu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panan</a:t>
            </a:r>
            <a:r>
              <a:rPr lang="en-US" dirty="0"/>
              <a:t> </a:t>
            </a:r>
            <a:r>
              <a:rPr lang="en-US" dirty="0" err="1" smtClean="0"/>
              <a:t>mataKuliahPopupMenu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Add From </a:t>
            </a:r>
            <a:r>
              <a:rPr lang="en-US" dirty="0" err="1" smtClean="0"/>
              <a:t>Palette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Menu</a:t>
            </a:r>
            <a:r>
              <a:rPr lang="en-US" dirty="0" smtClean="0"/>
              <a:t> Item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Menu Item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tambahMenuItem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hapusMenuItem</a:t>
            </a:r>
            <a:endParaRPr lang="en-US" dirty="0" smtClean="0"/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text-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Tambah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Hapus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031" r="50000" b="30313"/>
          <a:stretch/>
        </p:blipFill>
        <p:spPr>
          <a:xfrm>
            <a:off x="457200" y="4509120"/>
            <a:ext cx="8229600" cy="200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2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(</a:t>
            </a:r>
            <a:r>
              <a:rPr lang="en-US" dirty="0" err="1" smtClean="0"/>
              <a:t>nilaiTable</a:t>
            </a:r>
            <a:r>
              <a:rPr lang="en-US" dirty="0" smtClean="0"/>
              <a:t>),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MousemouseReleased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8" t="37203" r="37271" b="19485"/>
          <a:stretch/>
        </p:blipFill>
        <p:spPr>
          <a:xfrm>
            <a:off x="1043608" y="2564904"/>
            <a:ext cx="7056784" cy="40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0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mode Design,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jScrolPane1 yang </a:t>
            </a:r>
            <a:r>
              <a:rPr lang="en-US" dirty="0" err="1" smtClean="0"/>
              <a:t>ada</a:t>
            </a:r>
            <a:r>
              <a:rPr lang="en-US" dirty="0" smtClean="0"/>
              <a:t> di Navigator/Inspector,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MousemouseReleased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610" r="37824" b="30313"/>
          <a:stretch/>
        </p:blipFill>
        <p:spPr>
          <a:xfrm>
            <a:off x="252895" y="2276872"/>
            <a:ext cx="863820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(</a:t>
            </a:r>
            <a:r>
              <a:rPr lang="en-US" dirty="0" err="1" smtClean="0"/>
              <a:t>nilaiTable</a:t>
            </a:r>
            <a:r>
              <a:rPr lang="en-US" dirty="0" smtClean="0"/>
              <a:t>),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KeyKeyPressed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61" t="38187" r="37824" b="27360"/>
          <a:stretch/>
        </p:blipFill>
        <p:spPr>
          <a:xfrm>
            <a:off x="1086813" y="3284984"/>
            <a:ext cx="697037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726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(</a:t>
            </a:r>
            <a:r>
              <a:rPr lang="en-US" dirty="0" err="1" smtClean="0"/>
              <a:t>nilaiTable</a:t>
            </a:r>
            <a:r>
              <a:rPr lang="en-US" dirty="0" smtClean="0"/>
              <a:t>),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PropertyChange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>
                <a:sym typeface="Webdings" panose="05030102010509060703" pitchFamily="18" charset="2"/>
              </a:rPr>
              <a:t>propertyChange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61" t="39172" r="37271" b="19485"/>
          <a:stretch/>
        </p:blipFill>
        <p:spPr>
          <a:xfrm>
            <a:off x="1095042" y="2747467"/>
            <a:ext cx="695391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/>
              <a:t> public class </a:t>
            </a:r>
            <a:r>
              <a:rPr lang="en-US" dirty="0" err="1" smtClean="0"/>
              <a:t>FormNilai</a:t>
            </a:r>
            <a:r>
              <a:rPr lang="en-US" dirty="0" smtClean="0"/>
              <a:t> … </a:t>
            </a:r>
            <a:r>
              <a:rPr lang="en-US" dirty="0" err="1" smtClean="0"/>
              <a:t>dan</a:t>
            </a:r>
            <a:r>
              <a:rPr lang="en-US" dirty="0" smtClean="0"/>
              <a:t>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konstruktor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source code,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/>
              <a:t> </a:t>
            </a:r>
            <a:r>
              <a:rPr lang="en-US" dirty="0" smtClean="0"/>
              <a:t>Add import for </a:t>
            </a:r>
            <a:r>
              <a:rPr lang="en-US" dirty="0" err="1" smtClean="0"/>
              <a:t>javax.swing.table.DefaultTableModel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Add import for </a:t>
            </a:r>
            <a:r>
              <a:rPr lang="en-US" dirty="0" err="1" smtClean="0"/>
              <a:t>controller.NilaiController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975" t="33266" r="8427" b="31297"/>
          <a:stretch/>
        </p:blipFill>
        <p:spPr>
          <a:xfrm>
            <a:off x="457200" y="3645024"/>
            <a:ext cx="8229600" cy="293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tambahkan</a:t>
            </a:r>
            <a:r>
              <a:rPr lang="en-US" dirty="0" smtClean="0"/>
              <a:t> 2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 (</a:t>
            </a:r>
            <a:r>
              <a:rPr lang="en-US" dirty="0" err="1" smtClean="0"/>
              <a:t>tekan</a:t>
            </a:r>
            <a:r>
              <a:rPr lang="en-US" dirty="0" smtClean="0"/>
              <a:t> Enter 2 kali)</a:t>
            </a:r>
          </a:p>
          <a:p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source code yang </a:t>
            </a:r>
            <a:r>
              <a:rPr lang="en-US" dirty="0" err="1" smtClean="0"/>
              <a:t>ada</a:t>
            </a:r>
            <a:r>
              <a:rPr lang="en-US" dirty="0" smtClean="0"/>
              <a:t> di slide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696" t="55906" r="27615" b="26375"/>
          <a:stretch/>
        </p:blipFill>
        <p:spPr>
          <a:xfrm>
            <a:off x="775578" y="4187628"/>
            <a:ext cx="759284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2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5283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file View.java yang </a:t>
            </a:r>
            <a:r>
              <a:rPr lang="en-US" dirty="0" err="1" smtClean="0"/>
              <a:t>ada</a:t>
            </a:r>
            <a:r>
              <a:rPr lang="en-US" dirty="0" smtClean="0"/>
              <a:t> di </a:t>
            </a:r>
            <a:r>
              <a:rPr lang="en-US" dirty="0" err="1" smtClean="0"/>
              <a:t>materi</a:t>
            </a:r>
            <a:r>
              <a:rPr lang="en-US" dirty="0" smtClean="0"/>
              <a:t> folder Source Desktop</a:t>
            </a:r>
          </a:p>
          <a:p>
            <a:r>
              <a:rPr lang="en-US" dirty="0" smtClean="0"/>
              <a:t>Copy </a:t>
            </a:r>
            <a:r>
              <a:rPr lang="en-US" dirty="0" err="1" smtClean="0"/>
              <a:t>mulai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59 </a:t>
            </a:r>
            <a:r>
              <a:rPr lang="en-US" dirty="0" err="1" smtClean="0"/>
              <a:t>sampai</a:t>
            </a:r>
            <a:r>
              <a:rPr lang="en-US" dirty="0" smtClean="0"/>
              <a:t> 111, paste di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kosong</a:t>
            </a:r>
            <a:r>
              <a:rPr lang="en-US" dirty="0" smtClean="0"/>
              <a:t>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Generated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257" r="32102" b="55780"/>
          <a:stretch/>
        </p:blipFill>
        <p:spPr>
          <a:xfrm>
            <a:off x="899592" y="3753036"/>
            <a:ext cx="5736506" cy="1368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9596" r="3354" b="38440"/>
          <a:stretch/>
        </p:blipFill>
        <p:spPr>
          <a:xfrm>
            <a:off x="245393" y="5301208"/>
            <a:ext cx="8653214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0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 smtClean="0"/>
              <a:t>Aplikasi</a:t>
            </a:r>
            <a:r>
              <a:rPr lang="en-US" dirty="0" smtClean="0"/>
              <a:t> Desktop (Copy Source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membahas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Form </a:t>
            </a:r>
            <a:r>
              <a:rPr lang="en-US" dirty="0" err="1" smtClean="0"/>
              <a:t>Utama</a:t>
            </a:r>
            <a:r>
              <a:rPr lang="en-US" dirty="0" smtClean="0"/>
              <a:t> (</a:t>
            </a:r>
            <a:r>
              <a:rPr lang="en-US" dirty="0" err="1" smtClean="0"/>
              <a:t>JFrame</a:t>
            </a:r>
            <a:r>
              <a:rPr lang="en-US" dirty="0" smtClean="0"/>
              <a:t> form), Form </a:t>
            </a:r>
            <a:r>
              <a:rPr lang="en-US" dirty="0" err="1" smtClean="0"/>
              <a:t>JInternalFrame</a:t>
            </a:r>
            <a:r>
              <a:rPr lang="en-US" dirty="0" smtClean="0"/>
              <a:t> form,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 form</a:t>
            </a:r>
          </a:p>
          <a:p>
            <a:r>
              <a:rPr lang="en-US" dirty="0" smtClean="0"/>
              <a:t>Form yang lain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membuatnya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mempercepat</a:t>
            </a:r>
            <a:r>
              <a:rPr lang="en-US" dirty="0" smtClean="0"/>
              <a:t>, copy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9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 smtClean="0"/>
              <a:t>nilaiTableMouseReleased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source code yang di-copy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115 </a:t>
            </a:r>
            <a:r>
              <a:rPr lang="en-US" dirty="0" err="1" smtClean="0"/>
              <a:t>sampai</a:t>
            </a:r>
            <a:r>
              <a:rPr lang="en-US" dirty="0" smtClean="0"/>
              <a:t> 120</a:t>
            </a:r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Add import for </a:t>
            </a:r>
            <a:r>
              <a:rPr lang="en-US" dirty="0" err="1" smtClean="0"/>
              <a:t>java.awt.Point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/>
              <a:t>Add import for </a:t>
            </a:r>
            <a:r>
              <a:rPr lang="en-US" dirty="0" err="1"/>
              <a:t>javax.swing.ListSelectionModel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661" r="18634" b="37284"/>
          <a:stretch/>
        </p:blipFill>
        <p:spPr>
          <a:xfrm>
            <a:off x="457200" y="4187625"/>
            <a:ext cx="8229600" cy="21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93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9171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smtClean="0"/>
              <a:t>jScrollPane1MouseReleased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klikKananTabel</a:t>
            </a:r>
            <a:r>
              <a:rPr lang="en-US" dirty="0" smtClean="0"/>
              <a:t>(</a:t>
            </a:r>
            <a:r>
              <a:rPr lang="en-US" dirty="0" err="1" smtClean="0"/>
              <a:t>evt</a:t>
            </a:r>
            <a:r>
              <a:rPr lang="en-US" dirty="0" smtClean="0"/>
              <a:t>);</a:t>
            </a:r>
          </a:p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/>
              <a:t>nilaiTableKeyPressed</a:t>
            </a:r>
            <a:r>
              <a:rPr lang="en-US" dirty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source code yang di-copy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128 </a:t>
            </a:r>
            <a:r>
              <a:rPr lang="en-US" dirty="0" err="1" smtClean="0"/>
              <a:t>sampai</a:t>
            </a:r>
            <a:r>
              <a:rPr lang="en-US" dirty="0" smtClean="0"/>
              <a:t> 148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/>
              <a:t>Add import for </a:t>
            </a:r>
            <a:r>
              <a:rPr lang="en-US" dirty="0" err="1"/>
              <a:t>java.awt.event.KeyEvent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3655" r="29894" b="73884"/>
          <a:stretch/>
        </p:blipFill>
        <p:spPr>
          <a:xfrm>
            <a:off x="686746" y="3891918"/>
            <a:ext cx="7397697" cy="101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9055" r="32306" b="12615"/>
          <a:stretch/>
        </p:blipFill>
        <p:spPr>
          <a:xfrm>
            <a:off x="686746" y="5157192"/>
            <a:ext cx="6926773" cy="14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4445"/>
          </a:xfrm>
        </p:spPr>
        <p:txBody>
          <a:bodyPr/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/>
              <a:t>nilaiTablePropertyChange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smtClean="0"/>
              <a:t>source code yang di-copy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152 </a:t>
            </a:r>
            <a:r>
              <a:rPr lang="en-US" dirty="0" err="1" smtClean="0"/>
              <a:t>sampai</a:t>
            </a:r>
            <a:r>
              <a:rPr lang="en-US" dirty="0" smtClean="0"/>
              <a:t> 163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346" r="30698" b="21963"/>
          <a:stretch/>
        </p:blipFill>
        <p:spPr>
          <a:xfrm>
            <a:off x="899592" y="3214646"/>
            <a:ext cx="6624736" cy="33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1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Simpan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Events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/>
              <a:t>Action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553" t="25391" r="13474" b="54922"/>
          <a:stretch/>
        </p:blipFill>
        <p:spPr>
          <a:xfrm>
            <a:off x="827584" y="3358615"/>
            <a:ext cx="5616621" cy="1728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613" t="43110" r="14824" b="42125"/>
          <a:stretch/>
        </p:blipFill>
        <p:spPr>
          <a:xfrm>
            <a:off x="611560" y="5301208"/>
            <a:ext cx="777686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93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Lihat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smtClean="0">
                <a:sym typeface="Webdings" panose="05030102010509060703" pitchFamily="18" charset="2"/>
              </a:rPr>
              <a:t> 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254" t="50000" r="16742" b="35235"/>
          <a:stretch/>
        </p:blipFill>
        <p:spPr>
          <a:xfrm>
            <a:off x="649964" y="5229200"/>
            <a:ext cx="7844071" cy="1368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969" t="27360" r="36165" b="51969"/>
          <a:stretch/>
        </p:blipFill>
        <p:spPr>
          <a:xfrm>
            <a:off x="1547664" y="3356992"/>
            <a:ext cx="5076564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20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2703405" cy="355699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nimTextField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Events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smtClean="0"/>
              <a:t>Key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>
                <a:sym typeface="Webdings" panose="05030102010509060703" pitchFamily="18" charset="2"/>
              </a:rPr>
              <a:t>keyPress</a:t>
            </a:r>
            <a:r>
              <a:rPr lang="en-US" dirty="0" err="1" smtClean="0"/>
              <a:t>ed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896" t="36620" r="6214" b="43310"/>
          <a:stretch/>
        </p:blipFill>
        <p:spPr>
          <a:xfrm>
            <a:off x="642392" y="5157192"/>
            <a:ext cx="7859216" cy="1589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775" t="27360" r="45019" b="30313"/>
          <a:stretch/>
        </p:blipFill>
        <p:spPr>
          <a:xfrm>
            <a:off x="3563888" y="1417638"/>
            <a:ext cx="5122912" cy="36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8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tambahMenuItem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smtClean="0">
                <a:sym typeface="Webdings" panose="05030102010509060703" pitchFamily="18" charset="2"/>
              </a:rPr>
              <a:t> 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10" r="57195" b="61812"/>
          <a:stretch/>
        </p:blipFill>
        <p:spPr>
          <a:xfrm>
            <a:off x="1259632" y="3140968"/>
            <a:ext cx="5569471" cy="1944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290" t="49015" r="22728" b="37203"/>
          <a:stretch/>
        </p:blipFill>
        <p:spPr>
          <a:xfrm>
            <a:off x="456412" y="5208276"/>
            <a:ext cx="8230387" cy="14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3967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tambahMenuItem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smtClean="0">
                <a:sym typeface="Webdings" panose="05030102010509060703" pitchFamily="18" charset="2"/>
              </a:rPr>
              <a:t> 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373" r="57195" b="62569"/>
          <a:stretch/>
        </p:blipFill>
        <p:spPr>
          <a:xfrm>
            <a:off x="1331640" y="2995495"/>
            <a:ext cx="6375579" cy="1512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370" t="50000" r="14184" b="25391"/>
          <a:stretch/>
        </p:blipFill>
        <p:spPr>
          <a:xfrm>
            <a:off x="1187624" y="4653136"/>
            <a:ext cx="6613215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2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 err="1"/>
              <a:t>Aplikasi</a:t>
            </a:r>
            <a:r>
              <a:rPr lang="en-US" sz="4000" dirty="0"/>
              <a:t> Desktop (Form </a:t>
            </a:r>
            <a:r>
              <a:rPr lang="en-US" sz="4000" dirty="0" err="1" smtClean="0"/>
              <a:t>Mahasiswa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802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Mahasiswa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public class </a:t>
            </a:r>
            <a:r>
              <a:rPr lang="en-US" dirty="0" err="1" smtClean="0"/>
              <a:t>FormMahasiswa</a:t>
            </a:r>
            <a:r>
              <a:rPr lang="en-US" dirty="0" smtClean="0"/>
              <a:t> …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object </a:t>
            </a:r>
            <a:r>
              <a:rPr lang="en-US" dirty="0" err="1" smtClean="0"/>
              <a:t>MahasiswaController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Add import for </a:t>
            </a:r>
            <a:r>
              <a:rPr lang="en-US" dirty="0" err="1" smtClean="0"/>
              <a:t>controller.MahasiswaController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775" t="45078" r="31737" b="30313"/>
          <a:stretch/>
        </p:blipFill>
        <p:spPr>
          <a:xfrm>
            <a:off x="457200" y="3899596"/>
            <a:ext cx="8229600" cy="2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05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(Copy Source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Copy file:</a:t>
            </a:r>
          </a:p>
          <a:p>
            <a:pPr lvl="1"/>
            <a:r>
              <a:rPr lang="en-US" dirty="0" err="1"/>
              <a:t>FormDeskripsi.form</a:t>
            </a:r>
            <a:endParaRPr lang="en-US" dirty="0"/>
          </a:p>
          <a:p>
            <a:pPr lvl="1"/>
            <a:r>
              <a:rPr lang="en-US" dirty="0"/>
              <a:t>FormDeskripsi.java</a:t>
            </a:r>
          </a:p>
          <a:p>
            <a:pPr lvl="1"/>
            <a:r>
              <a:rPr lang="en-US" dirty="0" err="1"/>
              <a:t>FormLaporanNilai.form</a:t>
            </a:r>
            <a:endParaRPr lang="en-US" dirty="0"/>
          </a:p>
          <a:p>
            <a:pPr lvl="1"/>
            <a:r>
              <a:rPr lang="en-US" dirty="0"/>
              <a:t>FormLaporanNilai.java</a:t>
            </a:r>
          </a:p>
          <a:p>
            <a:pPr lvl="1"/>
            <a:r>
              <a:rPr lang="en-US" dirty="0" err="1"/>
              <a:t>FormLogin.form</a:t>
            </a:r>
            <a:endParaRPr lang="en-US" dirty="0"/>
          </a:p>
          <a:p>
            <a:pPr lvl="1"/>
            <a:r>
              <a:rPr lang="en-US" dirty="0"/>
              <a:t>FormLogin.java</a:t>
            </a:r>
          </a:p>
          <a:p>
            <a:pPr lvl="1"/>
            <a:r>
              <a:rPr lang="en-US" dirty="0" err="1"/>
              <a:t>FormNilai.form</a:t>
            </a:r>
            <a:endParaRPr lang="en-US" dirty="0"/>
          </a:p>
          <a:p>
            <a:pPr lvl="1"/>
            <a:r>
              <a:rPr lang="en-US" dirty="0"/>
              <a:t>FormNilai.java</a:t>
            </a:r>
          </a:p>
          <a:p>
            <a:pPr lvl="1"/>
            <a:r>
              <a:rPr lang="en-US" dirty="0"/>
              <a:t>PesanDialog.java</a:t>
            </a:r>
          </a:p>
          <a:p>
            <a:pPr marL="0" indent="0">
              <a:buNone/>
            </a:pP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II folder Source </a:t>
            </a:r>
            <a:r>
              <a:rPr lang="en-US" dirty="0" smtClean="0"/>
              <a:t>Desktop </a:t>
            </a:r>
            <a:r>
              <a:rPr lang="en-US" dirty="0" err="1" smtClean="0"/>
              <a:t>ke</a:t>
            </a:r>
            <a:r>
              <a:rPr lang="en-US" dirty="0" smtClean="0"/>
              <a:t> package view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7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Mahasiswa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3250704" cy="3479068"/>
          </a:xfrm>
        </p:spPr>
        <p:txBody>
          <a:bodyPr>
            <a:normAutofit fontScale="70000" lnSpcReduction="20000"/>
          </a:bodyPr>
          <a:lstStyle/>
          <a:p>
            <a:pPr marL="185738" indent="-185738"/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nimTextField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Events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smtClean="0"/>
              <a:t>Key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>
                <a:sym typeface="Webdings" panose="05030102010509060703" pitchFamily="18" charset="2"/>
              </a:rPr>
              <a:t>keyPress</a:t>
            </a:r>
            <a:r>
              <a:rPr lang="en-US" dirty="0" err="1" smtClean="0"/>
              <a:t>ed</a:t>
            </a:r>
            <a:endParaRPr lang="en-US" dirty="0" smtClean="0"/>
          </a:p>
          <a:p>
            <a:pPr marL="185738" indent="-185738"/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pPr marL="185738" indent="-185738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/>
              <a:t>Add import for </a:t>
            </a:r>
            <a:r>
              <a:rPr lang="en-US" dirty="0" err="1"/>
              <a:t>java.awt.event.KeyEvent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82" t="28344" r="39478" b="30313"/>
          <a:stretch/>
        </p:blipFill>
        <p:spPr>
          <a:xfrm>
            <a:off x="3707904" y="1600202"/>
            <a:ext cx="4978896" cy="3330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318" t="33274" r="6214" b="45540"/>
          <a:stretch/>
        </p:blipFill>
        <p:spPr>
          <a:xfrm>
            <a:off x="457200" y="5079270"/>
            <a:ext cx="8229600" cy="151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4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Mahasiswa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2703405" cy="382114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passwordField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Events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smtClean="0"/>
              <a:t>Key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>
                <a:sym typeface="Webdings" panose="05030102010509060703" pitchFamily="18" charset="2"/>
              </a:rPr>
              <a:t>keyPress</a:t>
            </a:r>
            <a:r>
              <a:rPr lang="en-US" dirty="0" err="1" smtClean="0"/>
              <a:t>ed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42" t="37204" r="38378" b="25391"/>
          <a:stretch/>
        </p:blipFill>
        <p:spPr>
          <a:xfrm>
            <a:off x="3303995" y="1600202"/>
            <a:ext cx="5382805" cy="3052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731" t="56890" r="9707" b="29329"/>
          <a:stretch/>
        </p:blipFill>
        <p:spPr>
          <a:xfrm>
            <a:off x="611560" y="5421344"/>
            <a:ext cx="8022960" cy="12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58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Mahasiswa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Lihat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smtClean="0">
                <a:sym typeface="Webdings" panose="05030102010509060703" pitchFamily="18" charset="2"/>
              </a:rPr>
              <a:t> 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611" t="27360" r="30077" b="52953"/>
          <a:stretch/>
        </p:blipFill>
        <p:spPr>
          <a:xfrm>
            <a:off x="1670077" y="3140968"/>
            <a:ext cx="5803845" cy="187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732" t="44094" r="3949" b="43110"/>
          <a:stretch/>
        </p:blipFill>
        <p:spPr>
          <a:xfrm>
            <a:off x="457200" y="5301208"/>
            <a:ext cx="822552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09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Mahasiswa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Simpan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smtClean="0">
                <a:sym typeface="Webdings" panose="05030102010509060703" pitchFamily="18" charset="2"/>
              </a:rPr>
              <a:t> 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96" t="40156" r="35057" b="40156"/>
          <a:stretch/>
        </p:blipFill>
        <p:spPr>
          <a:xfrm>
            <a:off x="1199989" y="3157601"/>
            <a:ext cx="6739949" cy="1872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812" t="36219" r="4589" b="47047"/>
          <a:stretch/>
        </p:blipFill>
        <p:spPr>
          <a:xfrm>
            <a:off x="457200" y="5229200"/>
            <a:ext cx="8229600" cy="13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39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Mahasiswa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Hapus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smtClean="0">
                <a:sym typeface="Webdings" panose="05030102010509060703" pitchFamily="18" charset="2"/>
              </a:rPr>
              <a:t> 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737" t="41141" r="29523" b="39172"/>
          <a:stretch/>
        </p:blipFill>
        <p:spPr>
          <a:xfrm>
            <a:off x="1293600" y="3136844"/>
            <a:ext cx="6552728" cy="1872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813" t="58859" r="5229" b="28344"/>
          <a:stretch/>
        </p:blipFill>
        <p:spPr>
          <a:xfrm>
            <a:off x="452534" y="5229200"/>
            <a:ext cx="8234265" cy="10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18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 err="1"/>
              <a:t>Aplikasi</a:t>
            </a:r>
            <a:r>
              <a:rPr lang="en-US" sz="4000" dirty="0"/>
              <a:t> Desktop (Form </a:t>
            </a:r>
            <a:r>
              <a:rPr lang="en-US" sz="4000" dirty="0" smtClean="0"/>
              <a:t>Mata </a:t>
            </a:r>
            <a:r>
              <a:rPr lang="en-US" sz="4000" dirty="0" err="1" smtClean="0"/>
              <a:t>Kuliah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9901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Mata </a:t>
            </a:r>
            <a:r>
              <a:rPr lang="en-US" dirty="0" err="1"/>
              <a:t>Kuliah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public </a:t>
            </a:r>
            <a:r>
              <a:rPr lang="en-US" dirty="0"/>
              <a:t>class </a:t>
            </a:r>
            <a:r>
              <a:rPr lang="en-US" dirty="0" err="1" smtClean="0"/>
              <a:t>FormMataKuliah</a:t>
            </a:r>
            <a:r>
              <a:rPr lang="en-US" dirty="0" smtClean="0"/>
              <a:t> …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object </a:t>
            </a:r>
            <a:r>
              <a:rPr lang="en-US" dirty="0" err="1" smtClean="0"/>
              <a:t>MataKuliahController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Add import for </a:t>
            </a:r>
            <a:r>
              <a:rPr lang="en-US" dirty="0" err="1" smtClean="0"/>
              <a:t>controller.MataKuliahController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14" t="36219" r="32844" b="41141"/>
          <a:stretch/>
        </p:blipFill>
        <p:spPr>
          <a:xfrm>
            <a:off x="460851" y="3899596"/>
            <a:ext cx="8229600" cy="22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51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Mata </a:t>
            </a:r>
            <a:r>
              <a:rPr lang="en-US" dirty="0" err="1"/>
              <a:t>Kuliah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3178696" cy="3484982"/>
          </a:xfrm>
        </p:spPr>
        <p:txBody>
          <a:bodyPr>
            <a:normAutofit fontScale="70000" lnSpcReduction="20000"/>
          </a:bodyPr>
          <a:lstStyle/>
          <a:p>
            <a:pPr marL="185738" indent="-185738"/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kodeMataKuliahTextField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Events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smtClean="0"/>
              <a:t>Key</a:t>
            </a:r>
            <a:r>
              <a:rPr lang="en-US" dirty="0" smtClean="0">
                <a:sym typeface="Webdings" panose="05030102010509060703" pitchFamily="18" charset="2"/>
              </a:rPr>
              <a:t> </a:t>
            </a:r>
            <a:r>
              <a:rPr lang="en-US" dirty="0" err="1" smtClean="0">
                <a:sym typeface="Webdings" panose="05030102010509060703" pitchFamily="18" charset="2"/>
              </a:rPr>
              <a:t>keyPress</a:t>
            </a:r>
            <a:r>
              <a:rPr lang="en-US" dirty="0" err="1" smtClean="0"/>
              <a:t>ed</a:t>
            </a:r>
            <a:endParaRPr lang="en-US" dirty="0" smtClean="0"/>
          </a:p>
          <a:p>
            <a:pPr marL="185738" indent="-185738"/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pPr marL="185738" indent="-185738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Add import for </a:t>
            </a:r>
            <a:r>
              <a:rPr lang="en-US" dirty="0" err="1"/>
              <a:t>java.awt.event.KeyEvent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01" t="27360" r="38123" b="31297"/>
          <a:stretch/>
        </p:blipFill>
        <p:spPr>
          <a:xfrm>
            <a:off x="3635896" y="1599120"/>
            <a:ext cx="5045630" cy="3137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318" t="44425" r="4161" b="35505"/>
          <a:stretch/>
        </p:blipFill>
        <p:spPr>
          <a:xfrm>
            <a:off x="451926" y="5085184"/>
            <a:ext cx="8229600" cy="13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78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Mata </a:t>
            </a:r>
            <a:r>
              <a:rPr lang="en-US" dirty="0" err="1"/>
              <a:t>Kuliah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Lihat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smtClean="0">
                <a:sym typeface="Webdings" panose="05030102010509060703" pitchFamily="18" charset="2"/>
              </a:rPr>
              <a:t> 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64" t="26375" r="28416" b="54922"/>
          <a:stretch/>
        </p:blipFill>
        <p:spPr>
          <a:xfrm>
            <a:off x="1416771" y="3113855"/>
            <a:ext cx="6306385" cy="1872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813" t="57875" r="12264" b="29329"/>
          <a:stretch/>
        </p:blipFill>
        <p:spPr>
          <a:xfrm>
            <a:off x="461325" y="5266803"/>
            <a:ext cx="8225475" cy="12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0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Mata </a:t>
            </a:r>
            <a:r>
              <a:rPr lang="en-US" dirty="0" err="1"/>
              <a:t>Kuliah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Simpan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smtClean="0">
                <a:sym typeface="Webdings" panose="05030102010509060703" pitchFamily="18" charset="2"/>
              </a:rPr>
              <a:t> 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989" t="38188" r="37271" b="47047"/>
          <a:stretch/>
        </p:blipFill>
        <p:spPr>
          <a:xfrm>
            <a:off x="1211626" y="3323531"/>
            <a:ext cx="6720747" cy="1440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813" t="51969" r="11625" b="33266"/>
          <a:stretch/>
        </p:blipFill>
        <p:spPr>
          <a:xfrm>
            <a:off x="457200" y="4946254"/>
            <a:ext cx="8229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(Copy Source Code)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14" t="8390" r="29732" b="14657"/>
          <a:stretch/>
        </p:blipFill>
        <p:spPr>
          <a:xfrm>
            <a:off x="457200" y="1196752"/>
            <a:ext cx="8229600" cy="55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Mata </a:t>
            </a:r>
            <a:r>
              <a:rPr lang="en-US" dirty="0" err="1"/>
              <a:t>Kuliah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Design,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Hapus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</a:t>
            </a:r>
            <a:r>
              <a:rPr lang="en-US" dirty="0" smtClean="0">
                <a:sym typeface="Webdings" panose="05030102010509060703" pitchFamily="18" charset="2"/>
              </a:rPr>
              <a:t> </a:t>
            </a:r>
            <a:r>
              <a:rPr lang="en-US" dirty="0" err="1" smtClean="0"/>
              <a:t>actionPerformed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737" t="38188" r="28969" b="48031"/>
          <a:stretch/>
        </p:blipFill>
        <p:spPr>
          <a:xfrm>
            <a:off x="1198167" y="3323531"/>
            <a:ext cx="6742997" cy="132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813" t="44094" r="12264" b="44094"/>
          <a:stretch/>
        </p:blipFill>
        <p:spPr>
          <a:xfrm>
            <a:off x="457200" y="4835698"/>
            <a:ext cx="8229600" cy="110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52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 err="1"/>
              <a:t>Aplikasi</a:t>
            </a:r>
            <a:r>
              <a:rPr lang="en-US" sz="4000" dirty="0"/>
              <a:t> Desktop (Form </a:t>
            </a:r>
            <a:r>
              <a:rPr lang="en-US" sz="4000" dirty="0" err="1" smtClean="0"/>
              <a:t>Utama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74344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smtClean="0"/>
              <a:t>Desktop (Form </a:t>
            </a:r>
            <a:r>
              <a:rPr lang="en-US" dirty="0" err="1" smtClean="0"/>
              <a:t>Utama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</a:t>
            </a:r>
            <a:r>
              <a:rPr lang="en-US" dirty="0" err="1" smtClean="0"/>
              <a:t>FormUtama</a:t>
            </a:r>
            <a:r>
              <a:rPr lang="en-US" dirty="0" smtClean="0"/>
              <a:t>, </a:t>
            </a:r>
            <a:r>
              <a:rPr lang="en-US" dirty="0" err="1" smtClean="0"/>
              <a:t>tampilkan</a:t>
            </a:r>
            <a:r>
              <a:rPr lang="en-US" dirty="0" smtClean="0"/>
              <a:t> source code-</a:t>
            </a:r>
            <a:r>
              <a:rPr lang="en-US" dirty="0" err="1" smtClean="0"/>
              <a:t>nya</a:t>
            </a:r>
            <a:endParaRPr lang="en-US" dirty="0" smtClean="0"/>
          </a:p>
          <a:p>
            <a:r>
              <a:rPr lang="en-US" dirty="0" smtClean="0"/>
              <a:t>Di </a:t>
            </a:r>
            <a:r>
              <a:rPr lang="en-US" dirty="0" err="1" smtClean="0"/>
              <a:t>bawah</a:t>
            </a:r>
            <a:r>
              <a:rPr lang="en-US" dirty="0" smtClean="0"/>
              <a:t> public class </a:t>
            </a:r>
            <a:r>
              <a:rPr lang="en-US" dirty="0" err="1" smtClean="0"/>
              <a:t>FormUtama</a:t>
            </a:r>
            <a:r>
              <a:rPr lang="en-US" dirty="0" smtClean="0"/>
              <a:t> … </a:t>
            </a:r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615" t="39172" r="18661" b="40156"/>
          <a:stretch/>
        </p:blipFill>
        <p:spPr>
          <a:xfrm>
            <a:off x="457200" y="3323532"/>
            <a:ext cx="8229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25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Agar </a:t>
            </a:r>
            <a:r>
              <a:rPr lang="en-US" dirty="0" err="1" smtClean="0"/>
              <a:t>ketika</a:t>
            </a:r>
            <a:r>
              <a:rPr lang="en-US" dirty="0" smtClean="0"/>
              <a:t> menu item </a:t>
            </a:r>
            <a:r>
              <a:rPr lang="en-US" dirty="0" err="1" smtClean="0"/>
              <a:t>Nilai</a:t>
            </a:r>
            <a:r>
              <a:rPr lang="en-US" dirty="0" smtClean="0"/>
              <a:t> di menu </a:t>
            </a:r>
            <a:r>
              <a:rPr lang="en-US" dirty="0" err="1" smtClean="0"/>
              <a:t>Transaksi</a:t>
            </a:r>
            <a:r>
              <a:rPr lang="en-US" dirty="0" smtClean="0"/>
              <a:t> </a:t>
            </a:r>
            <a:r>
              <a:rPr lang="en-US" dirty="0" err="1" smtClean="0"/>
              <a:t>diklik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Form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source code </a:t>
            </a:r>
            <a:r>
              <a:rPr lang="en-US" dirty="0" err="1"/>
              <a:t>pada</a:t>
            </a:r>
            <a:r>
              <a:rPr lang="en-US" dirty="0"/>
              <a:t> event </a:t>
            </a:r>
            <a:r>
              <a:rPr lang="en-US" dirty="0" err="1"/>
              <a:t>actionPerformed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 err="1" smtClean="0"/>
              <a:t>Nilai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 err="1" smtClean="0"/>
              <a:t>Nilai</a:t>
            </a:r>
            <a:r>
              <a:rPr lang="en-US" dirty="0" smtClean="0"/>
              <a:t> di menu </a:t>
            </a:r>
            <a:r>
              <a:rPr lang="en-US" dirty="0" err="1" smtClean="0"/>
              <a:t>Transaksi</a:t>
            </a:r>
            <a:r>
              <a:rPr lang="en-US" dirty="0" smtClean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Events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/>
              <a:t>Action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8" t="18500" r="33951" b="60828"/>
          <a:stretch/>
        </p:blipFill>
        <p:spPr>
          <a:xfrm>
            <a:off x="991995" y="4187627"/>
            <a:ext cx="7160010" cy="18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 smtClean="0"/>
              <a:t>nilaiMenuItemActionPerformed</a:t>
            </a:r>
            <a:r>
              <a:rPr lang="en-US" dirty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12" t="19484" r="10346" b="46063"/>
          <a:stretch/>
        </p:blipFill>
        <p:spPr>
          <a:xfrm>
            <a:off x="457200" y="3107507"/>
            <a:ext cx="8226916" cy="31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Agar </a:t>
            </a:r>
            <a:r>
              <a:rPr lang="en-US" dirty="0" err="1" smtClean="0"/>
              <a:t>ketika</a:t>
            </a:r>
            <a:r>
              <a:rPr lang="en-US" dirty="0" smtClean="0"/>
              <a:t> menu item </a:t>
            </a:r>
            <a:r>
              <a:rPr lang="en-US" dirty="0" err="1" smtClean="0"/>
              <a:t>Nilai</a:t>
            </a:r>
            <a:r>
              <a:rPr lang="en-US" dirty="0" smtClean="0"/>
              <a:t> di menu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diklik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Form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source code </a:t>
            </a:r>
            <a:r>
              <a:rPr lang="en-US" dirty="0" err="1"/>
              <a:t>pada</a:t>
            </a:r>
            <a:r>
              <a:rPr lang="en-US" dirty="0"/>
              <a:t> event </a:t>
            </a:r>
            <a:r>
              <a:rPr lang="en-US" dirty="0" err="1"/>
              <a:t>actionPerformed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 err="1" smtClean="0"/>
              <a:t>Nilai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 err="1" smtClean="0"/>
              <a:t>Nilai</a:t>
            </a:r>
            <a:r>
              <a:rPr lang="en-US" dirty="0" smtClean="0"/>
              <a:t> di menu </a:t>
            </a:r>
            <a:r>
              <a:rPr lang="en-US" dirty="0" err="1" smtClean="0"/>
              <a:t>Laporan</a:t>
            </a:r>
            <a:r>
              <a:rPr lang="en-US" dirty="0" smtClean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Events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/>
              <a:t>Action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668" t="18501" r="30077" b="59844"/>
          <a:stretch/>
        </p:blipFill>
        <p:spPr>
          <a:xfrm>
            <a:off x="717351" y="4193713"/>
            <a:ext cx="7709297" cy="19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 smtClean="0"/>
              <a:t>nilaiLaporanMenuItemActionPerformed</a:t>
            </a:r>
            <a:r>
              <a:rPr lang="en-US" dirty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452" t="54922" r="5229" b="10625"/>
          <a:stretch/>
        </p:blipFill>
        <p:spPr>
          <a:xfrm>
            <a:off x="457200" y="3107507"/>
            <a:ext cx="8229600" cy="29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5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Agar </a:t>
            </a:r>
            <a:r>
              <a:rPr lang="en-US" dirty="0" err="1" smtClean="0"/>
              <a:t>ketika</a:t>
            </a:r>
            <a:r>
              <a:rPr lang="en-US" dirty="0" smtClean="0"/>
              <a:t> menu item </a:t>
            </a:r>
            <a:r>
              <a:rPr lang="en-US" dirty="0" err="1" smtClean="0"/>
              <a:t>Deskripsi</a:t>
            </a:r>
            <a:r>
              <a:rPr lang="en-US" dirty="0" smtClean="0"/>
              <a:t> di menu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diklik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Form </a:t>
            </a:r>
            <a:r>
              <a:rPr lang="en-US" dirty="0" err="1"/>
              <a:t>Deskripsi</a:t>
            </a:r>
            <a:r>
              <a:rPr lang="en-US" dirty="0"/>
              <a:t>,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source code </a:t>
            </a:r>
            <a:r>
              <a:rPr lang="en-US" dirty="0" err="1"/>
              <a:t>pada</a:t>
            </a:r>
            <a:r>
              <a:rPr lang="en-US" dirty="0"/>
              <a:t> event </a:t>
            </a:r>
            <a:r>
              <a:rPr lang="en-US" dirty="0" err="1"/>
              <a:t>actionPerformed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 err="1"/>
              <a:t>Deskripsi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smtClean="0"/>
              <a:t>di menu </a:t>
            </a:r>
            <a:r>
              <a:rPr lang="en-US" dirty="0" err="1" smtClean="0"/>
              <a:t>Aplikasi</a:t>
            </a:r>
            <a:r>
              <a:rPr lang="en-US" dirty="0" smtClean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Events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/>
              <a:t>Action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7" t="18500" r="42807" b="57875"/>
          <a:stretch/>
        </p:blipFill>
        <p:spPr>
          <a:xfrm>
            <a:off x="1456650" y="4005064"/>
            <a:ext cx="6230700" cy="226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7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 smtClean="0"/>
              <a:t>deskripsiMenuItemActionPerformed</a:t>
            </a:r>
            <a:r>
              <a:rPr lang="en-US" dirty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452" t="56890" r="7788" b="30313"/>
          <a:stretch/>
        </p:blipFill>
        <p:spPr>
          <a:xfrm>
            <a:off x="457200" y="3107507"/>
            <a:ext cx="8229600" cy="11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Agar </a:t>
            </a:r>
            <a:r>
              <a:rPr lang="en-US" dirty="0" err="1" smtClean="0"/>
              <a:t>ketika</a:t>
            </a:r>
            <a:r>
              <a:rPr lang="en-US" dirty="0" smtClean="0"/>
              <a:t> menu item Login (</a:t>
            </a:r>
            <a:r>
              <a:rPr lang="en-US" dirty="0" err="1" smtClean="0"/>
              <a:t>aksesMenuItem</a:t>
            </a:r>
            <a:r>
              <a:rPr lang="en-US" dirty="0" smtClean="0"/>
              <a:t>) di menu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diklik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Form Login,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/>
              <a:t>source code </a:t>
            </a:r>
            <a:r>
              <a:rPr lang="en-US" dirty="0" err="1"/>
              <a:t>pada</a:t>
            </a:r>
            <a:r>
              <a:rPr lang="en-US" dirty="0"/>
              <a:t> event </a:t>
            </a:r>
            <a:r>
              <a:rPr lang="en-US" dirty="0" err="1"/>
              <a:t>actionPerformed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/>
              <a:t>Login (</a:t>
            </a:r>
            <a:r>
              <a:rPr lang="en-US" dirty="0" err="1"/>
              <a:t>aksesMenuItem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menu item </a:t>
            </a:r>
            <a:r>
              <a:rPr lang="en-US" dirty="0"/>
              <a:t>Login (</a:t>
            </a:r>
            <a:r>
              <a:rPr lang="en-US" dirty="0" err="1"/>
              <a:t>aksesMenuItem</a:t>
            </a:r>
            <a:r>
              <a:rPr lang="en-US" dirty="0"/>
              <a:t>)</a:t>
            </a:r>
            <a:r>
              <a:rPr lang="en-US" dirty="0" smtClean="0"/>
              <a:t> di menu </a:t>
            </a:r>
            <a:r>
              <a:rPr lang="en-US" dirty="0" err="1" smtClean="0"/>
              <a:t>Aplikasi</a:t>
            </a:r>
            <a:r>
              <a:rPr lang="en-US" dirty="0" smtClean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Events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/>
              <a:t>Action</a:t>
            </a:r>
            <a:r>
              <a:rPr lang="en-US" dirty="0" err="1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actionPerformed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668" t="18500" r="41698" b="53937"/>
          <a:stretch/>
        </p:blipFill>
        <p:spPr>
          <a:xfrm>
            <a:off x="1583668" y="4005064"/>
            <a:ext cx="5976664" cy="24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9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(Copy Source Code)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70912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Jika</a:t>
            </a:r>
            <a:r>
              <a:rPr lang="en-US" dirty="0"/>
              <a:t> file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meng</a:t>
            </a:r>
            <a:r>
              <a:rPr lang="en-US" dirty="0"/>
              <a:t>-copy,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filenya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angkanya</a:t>
            </a:r>
            <a:r>
              <a:rPr lang="en-US" dirty="0"/>
              <a:t> (</a:t>
            </a:r>
            <a:r>
              <a:rPr lang="en-US" dirty="0" err="1"/>
              <a:t>misalnya</a:t>
            </a:r>
            <a:r>
              <a:rPr lang="en-US" dirty="0"/>
              <a:t> FormDeskripsi1, FormLogin1), </a:t>
            </a:r>
            <a:r>
              <a:rPr lang="en-US" dirty="0" err="1"/>
              <a:t>hapus</a:t>
            </a:r>
            <a:r>
              <a:rPr lang="en-US" dirty="0"/>
              <a:t> </a:t>
            </a:r>
            <a:r>
              <a:rPr lang="en-US" dirty="0" err="1" smtClean="0"/>
              <a:t>filenya</a:t>
            </a:r>
            <a:endParaRPr lang="en-US" dirty="0" smtClean="0"/>
          </a:p>
          <a:p>
            <a:r>
              <a:rPr lang="en-US" dirty="0" err="1" smtClean="0"/>
              <a:t>Pastikan</a:t>
            </a:r>
            <a:r>
              <a:rPr lang="en-US" dirty="0" smtClean="0"/>
              <a:t> file di </a:t>
            </a:r>
            <a:r>
              <a:rPr lang="en-US" dirty="0" err="1" smtClean="0"/>
              <a:t>dalam</a:t>
            </a:r>
            <a:r>
              <a:rPr lang="en-US" dirty="0" smtClean="0"/>
              <a:t> package view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, yang error juga </a:t>
            </a:r>
            <a:r>
              <a:rPr lang="en-US" dirty="0" err="1" smtClean="0"/>
              <a:t>sama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77729" b="37319"/>
          <a:stretch/>
        </p:blipFill>
        <p:spPr>
          <a:xfrm>
            <a:off x="5364088" y="1372308"/>
            <a:ext cx="3322713" cy="52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/>
              <a:t> </a:t>
            </a:r>
            <a:r>
              <a:rPr lang="en-US" dirty="0" err="1" smtClean="0"/>
              <a:t>deskripsiMenuItemActionPerformed</a:t>
            </a:r>
            <a:r>
              <a:rPr lang="en-US" dirty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/>
              <a:t>di slide </a:t>
            </a:r>
            <a:r>
              <a:rPr lang="en-US" dirty="0" err="1"/>
              <a:t>berikutnya</a:t>
            </a:r>
            <a:endParaRPr lang="en-US" dirty="0" smtClean="0"/>
          </a:p>
          <a:p>
            <a:r>
              <a:rPr lang="en-US" dirty="0" smtClean="0"/>
              <a:t>Source Code </a:t>
            </a:r>
            <a:r>
              <a:rPr lang="en-US" dirty="0" err="1" smtClean="0"/>
              <a:t>bisa</a:t>
            </a:r>
            <a:r>
              <a:rPr lang="en-US" dirty="0" smtClean="0"/>
              <a:t> di-copy </a:t>
            </a:r>
            <a:r>
              <a:rPr lang="en-US" dirty="0" err="1" smtClean="0"/>
              <a:t>dari</a:t>
            </a:r>
            <a:r>
              <a:rPr lang="en-US" dirty="0" smtClean="0"/>
              <a:t> file View.java </a:t>
            </a:r>
            <a:r>
              <a:rPr lang="en-US" dirty="0" err="1" smtClean="0"/>
              <a:t>baris</a:t>
            </a:r>
            <a:r>
              <a:rPr lang="en-US" dirty="0" smtClean="0"/>
              <a:t> 230 </a:t>
            </a:r>
            <a:r>
              <a:rPr lang="en-US" dirty="0" err="1" smtClean="0"/>
              <a:t>sampai</a:t>
            </a:r>
            <a:r>
              <a:rPr lang="en-US" dirty="0" smtClean="0"/>
              <a:t> 241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/>
          <a:srcRect l="940" t="47924" r="37133" b="10539"/>
          <a:stretch/>
        </p:blipFill>
        <p:spPr>
          <a:xfrm>
            <a:off x="1425549" y="3429000"/>
            <a:ext cx="6292901" cy="32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/>
          <a:lstStyle/>
          <a:p>
            <a:r>
              <a:rPr lang="en-US" dirty="0" smtClean="0"/>
              <a:t>Ada </a:t>
            </a:r>
            <a:r>
              <a:rPr lang="en-US" dirty="0" err="1" smtClean="0"/>
              <a:t>kesalahan</a:t>
            </a:r>
            <a:r>
              <a:rPr lang="en-US" dirty="0" smtClean="0"/>
              <a:t> di </a:t>
            </a:r>
            <a:r>
              <a:rPr lang="en-US" dirty="0" err="1" smtClean="0"/>
              <a:t>setEnableMenu</a:t>
            </a:r>
            <a:r>
              <a:rPr lang="en-US" dirty="0" smtClean="0"/>
              <a:t>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jangan</a:t>
            </a:r>
            <a:r>
              <a:rPr lang="en-US" dirty="0" smtClean="0"/>
              <a:t> </a:t>
            </a:r>
            <a:r>
              <a:rPr lang="en-US" dirty="0" err="1" smtClean="0"/>
              <a:t>diklik</a:t>
            </a:r>
            <a:r>
              <a:rPr lang="en-US" dirty="0" smtClean="0"/>
              <a:t> di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 rotWithShape="1">
          <a:blip r:embed="rId2"/>
          <a:srcRect l="31452" t="37203" r="10986" b="20469"/>
          <a:stretch/>
        </p:blipFill>
        <p:spPr>
          <a:xfrm>
            <a:off x="613584" y="2743606"/>
            <a:ext cx="7916831" cy="37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5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Utama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146607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setEnableMenu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Generated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konstruktor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setEnableMenu</a:t>
            </a:r>
            <a:r>
              <a:rPr lang="en-US" dirty="0" smtClean="0"/>
              <a:t>(false)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452" t="31298" r="30812" b="13579"/>
          <a:stretch/>
        </p:blipFill>
        <p:spPr>
          <a:xfrm>
            <a:off x="3603807" y="1700808"/>
            <a:ext cx="508299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 err="1"/>
              <a:t>Aplikasi</a:t>
            </a:r>
            <a:r>
              <a:rPr lang="en-US" sz="4000" dirty="0"/>
              <a:t> Desktop (Form </a:t>
            </a:r>
            <a:r>
              <a:rPr lang="en-US" sz="4000" dirty="0" smtClean="0"/>
              <a:t>Login)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84479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smtClean="0"/>
              <a:t>Login)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</a:t>
            </a:r>
            <a:r>
              <a:rPr lang="en-US" dirty="0" err="1" smtClean="0"/>
              <a:t>FormLogin</a:t>
            </a:r>
            <a:r>
              <a:rPr lang="en-US" dirty="0" smtClean="0"/>
              <a:t>, di Navigator/Inspector,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Jdialog</a:t>
            </a:r>
            <a:r>
              <a:rPr lang="en-US" dirty="0" smtClean="0"/>
              <a:t>,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Events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Window</a:t>
            </a:r>
            <a:r>
              <a:rPr lang="en-US" dirty="0">
                <a:sym typeface="Webdings" panose="05030102010509060703" pitchFamily="18" charset="2"/>
              </a:rPr>
              <a:t>  </a:t>
            </a:r>
            <a:r>
              <a:rPr lang="en-US" dirty="0" err="1" smtClean="0"/>
              <a:t>windowActivated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5" t="11610" r="50553" b="34250"/>
          <a:stretch/>
        </p:blipFill>
        <p:spPr>
          <a:xfrm>
            <a:off x="1394235" y="2708920"/>
            <a:ext cx="6355530" cy="41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smtClean="0"/>
              <a:t>Login)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 dirty="0" err="1" smtClean="0"/>
              <a:t>Tambahkan</a:t>
            </a:r>
            <a:r>
              <a:rPr lang="en-US" dirty="0" smtClean="0"/>
              <a:t> source code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731" t="29328" r="4589" b="25391"/>
          <a:stretch/>
        </p:blipFill>
        <p:spPr>
          <a:xfrm>
            <a:off x="457200" y="2531444"/>
            <a:ext cx="8229600" cy="386287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59632" y="3573016"/>
            <a:ext cx="3672408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7584" y="5733256"/>
            <a:ext cx="2016224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72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 err="1"/>
              <a:t>Menambahkan</a:t>
            </a:r>
            <a:r>
              <a:rPr lang="en-US" sz="4000" dirty="0"/>
              <a:t> Library</a:t>
            </a:r>
            <a:br>
              <a:rPr lang="en-US" sz="4000" dirty="0"/>
            </a:br>
            <a:r>
              <a:rPr lang="en-US" sz="4000" dirty="0"/>
              <a:t>MySQL JDBC Driver</a:t>
            </a:r>
          </a:p>
        </p:txBody>
      </p:sp>
    </p:spTree>
    <p:extLst>
      <p:ext uri="{BB962C8B-B14F-4D97-AF65-F5344CB8AC3E}">
        <p14:creationId xmlns:p14="http://schemas.microsoft.com/office/powerpoint/2010/main" val="149757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 smtClean="0"/>
              <a:t>Menambahkan</a:t>
            </a:r>
            <a:r>
              <a:rPr lang="en-US" dirty="0" smtClean="0"/>
              <a:t> Library</a:t>
            </a:r>
            <a:br>
              <a:rPr lang="en-US" dirty="0" smtClean="0"/>
            </a:br>
            <a:r>
              <a:rPr lang="en-US" dirty="0" smtClean="0"/>
              <a:t>MySQL JDBC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5118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Agar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koneksi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database MySQL,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ditambahkan</a:t>
            </a:r>
            <a:r>
              <a:rPr lang="en-US" dirty="0" smtClean="0"/>
              <a:t> library MySQL JDBC Driver</a:t>
            </a:r>
          </a:p>
          <a:p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di Libraries, </a:t>
            </a:r>
            <a:r>
              <a:rPr lang="en-US" dirty="0" err="1" smtClean="0"/>
              <a:t>pilih</a:t>
            </a:r>
            <a:r>
              <a:rPr lang="en-US" dirty="0" smtClean="0"/>
              <a:t> Add Library…</a:t>
            </a:r>
          </a:p>
          <a:p>
            <a:r>
              <a:rPr lang="en-US" dirty="0" smtClean="0"/>
              <a:t>Di Available Libraries </a:t>
            </a:r>
            <a:r>
              <a:rPr lang="en-US" dirty="0" err="1" smtClean="0"/>
              <a:t>pilih</a:t>
            </a:r>
            <a:r>
              <a:rPr lang="en-US" dirty="0" smtClean="0"/>
              <a:t> MySQL JDBC Driver,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Add Library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4" t="11610" r="81546" b="65750"/>
          <a:stretch/>
        </p:blipFill>
        <p:spPr>
          <a:xfrm>
            <a:off x="899592" y="3861047"/>
            <a:ext cx="2996159" cy="2376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89" y="3551385"/>
            <a:ext cx="3723599" cy="29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 err="1"/>
              <a:t>Membuat</a:t>
            </a:r>
            <a:r>
              <a:rPr lang="en-US" sz="4000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1862920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database </a:t>
            </a:r>
            <a:r>
              <a:rPr lang="en-US" dirty="0" err="1" smtClean="0"/>
              <a:t>perlu</a:t>
            </a:r>
            <a:r>
              <a:rPr lang="en-US" dirty="0" smtClean="0"/>
              <a:t> di-install MySQL</a:t>
            </a:r>
          </a:p>
          <a:p>
            <a:r>
              <a:rPr lang="en-US" dirty="0" smtClean="0"/>
              <a:t>MySQL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dijadikan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XAMPP, </a:t>
            </a:r>
            <a:r>
              <a:rPr lang="en-US" dirty="0" err="1" smtClean="0"/>
              <a:t>atau</a:t>
            </a:r>
            <a:r>
              <a:rPr lang="en-US" dirty="0" smtClean="0"/>
              <a:t> WAMP</a:t>
            </a:r>
          </a:p>
          <a:p>
            <a:r>
              <a:rPr lang="en-US" dirty="0"/>
              <a:t>Install </a:t>
            </a:r>
            <a:r>
              <a:rPr lang="en-US" dirty="0" smtClean="0"/>
              <a:t>xampp-win32-5.6.14-0-VC11-installer.exe,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versi</a:t>
            </a:r>
            <a:r>
              <a:rPr lang="en-US" dirty="0" smtClean="0"/>
              <a:t> lain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5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(Copy Source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4978895" cy="125273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Copy </a:t>
            </a:r>
            <a:r>
              <a:rPr lang="en-US" dirty="0" err="1" smtClean="0"/>
              <a:t>semua</a:t>
            </a:r>
            <a:r>
              <a:rPr lang="en-US" dirty="0" smtClean="0"/>
              <a:t> file </a:t>
            </a:r>
            <a:r>
              <a:rPr lang="en-US" dirty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folder </a:t>
            </a:r>
            <a:r>
              <a:rPr lang="en-US" dirty="0"/>
              <a:t>Source Desktop\model </a:t>
            </a:r>
            <a:r>
              <a:rPr lang="en-US" dirty="0" err="1" smtClean="0"/>
              <a:t>ke</a:t>
            </a:r>
            <a:r>
              <a:rPr lang="en-US" dirty="0" smtClean="0"/>
              <a:t> package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7434" b="43345"/>
          <a:stretch/>
        </p:blipFill>
        <p:spPr>
          <a:xfrm>
            <a:off x="449221" y="3040635"/>
            <a:ext cx="4986875" cy="3453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8225" b="28344"/>
          <a:stretch/>
        </p:blipFill>
        <p:spPr>
          <a:xfrm>
            <a:off x="5724129" y="1178035"/>
            <a:ext cx="2962672" cy="548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, </a:t>
            </a:r>
            <a:r>
              <a:rPr lang="en-US" dirty="0" err="1" smtClean="0"/>
              <a:t>jalankan</a:t>
            </a:r>
            <a:r>
              <a:rPr lang="en-US" dirty="0" smtClean="0"/>
              <a:t> Apache, </a:t>
            </a:r>
            <a:r>
              <a:rPr lang="en-US" dirty="0" err="1" smtClean="0"/>
              <a:t>dan</a:t>
            </a:r>
            <a:r>
              <a:rPr lang="en-US" dirty="0" smtClean="0"/>
              <a:t> MySQL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Start,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berubah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Stop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2924944"/>
            <a:ext cx="7077075" cy="37338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02968" y="3900804"/>
            <a:ext cx="648072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15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Kemudian</a:t>
            </a:r>
            <a:r>
              <a:rPr lang="en-US" dirty="0"/>
              <a:t> di browser </a:t>
            </a:r>
            <a:r>
              <a:rPr lang="en-US" dirty="0" err="1"/>
              <a:t>buka</a:t>
            </a:r>
            <a:r>
              <a:rPr lang="en-US" dirty="0"/>
              <a:t> http://localhost/phpmyadmin/</a:t>
            </a:r>
          </a:p>
          <a:p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(default) </a:t>
            </a:r>
            <a:r>
              <a:rPr lang="en-US" dirty="0" err="1"/>
              <a:t>untuk</a:t>
            </a:r>
            <a:r>
              <a:rPr lang="en-US" dirty="0"/>
              <a:t> user name-</a:t>
            </a:r>
            <a:r>
              <a:rPr lang="en-US" dirty="0" err="1"/>
              <a:t>nya</a:t>
            </a:r>
            <a:r>
              <a:rPr lang="en-US" dirty="0"/>
              <a:t> root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passwordnya</a:t>
            </a:r>
            <a:r>
              <a:rPr lang="en-US" dirty="0"/>
              <a:t> </a:t>
            </a:r>
            <a:r>
              <a:rPr lang="en-US" dirty="0" err="1" smtClean="0"/>
              <a:t>kosong</a:t>
            </a:r>
            <a:endParaRPr lang="en-US" dirty="0" smtClean="0"/>
          </a:p>
          <a:p>
            <a:r>
              <a:rPr lang="en-US" dirty="0" smtClean="0"/>
              <a:t>Cara </a:t>
            </a:r>
            <a:r>
              <a:rPr lang="en-US" dirty="0" err="1" smtClean="0"/>
              <a:t>membuat</a:t>
            </a:r>
            <a:r>
              <a:rPr lang="en-US" dirty="0" smtClean="0"/>
              <a:t> database </a:t>
            </a:r>
            <a:r>
              <a:rPr lang="en-US" dirty="0" err="1" smtClean="0"/>
              <a:t>dipelajari</a:t>
            </a:r>
            <a:r>
              <a:rPr lang="en-US" dirty="0" smtClean="0"/>
              <a:t> di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kuliah</a:t>
            </a:r>
            <a:r>
              <a:rPr lang="en-US" dirty="0" smtClean="0"/>
              <a:t> basis data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mempercepat</a:t>
            </a:r>
            <a:r>
              <a:rPr lang="en-US" dirty="0" smtClean="0"/>
              <a:t> </a:t>
            </a:r>
            <a:r>
              <a:rPr lang="en-US" dirty="0" err="1" smtClean="0"/>
              <a:t>pembutan</a:t>
            </a:r>
            <a:r>
              <a:rPr lang="en-US" dirty="0" smtClean="0"/>
              <a:t>, </a:t>
            </a:r>
            <a:r>
              <a:rPr lang="en-US" dirty="0" err="1" smtClean="0"/>
              <a:t>klik</a:t>
            </a:r>
            <a:r>
              <a:rPr lang="en-US" dirty="0" smtClean="0"/>
              <a:t> menu 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4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80"/>
          </a:xfrm>
        </p:spPr>
        <p:txBody>
          <a:bodyPr/>
          <a:lstStyle/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menu Import,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Browse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95" t="16000" r="12159" b="36001"/>
          <a:stretch/>
        </p:blipFill>
        <p:spPr>
          <a:xfrm>
            <a:off x="1475656" y="2924944"/>
            <a:ext cx="619268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3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Pilih</a:t>
            </a:r>
            <a:r>
              <a:rPr lang="en-US" dirty="0" smtClean="0"/>
              <a:t> file </a:t>
            </a:r>
            <a:r>
              <a:rPr lang="en-US" dirty="0" err="1" smtClean="0"/>
              <a:t>dbaplikasipenilaianmahasiswa.sql</a:t>
            </a:r>
            <a:r>
              <a:rPr lang="en-US" dirty="0" smtClean="0"/>
              <a:t> di </a:t>
            </a:r>
            <a:r>
              <a:rPr lang="en-US" dirty="0" err="1" smtClean="0"/>
              <a:t>materi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open</a:t>
            </a:r>
          </a:p>
          <a:p>
            <a:r>
              <a:rPr lang="en-US" dirty="0" smtClean="0"/>
              <a:t>Di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Go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memproses</a:t>
            </a:r>
            <a:r>
              <a:rPr lang="en-US" dirty="0" smtClean="0"/>
              <a:t> import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6992"/>
            <a:ext cx="5953125" cy="337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136" t="29457" r="45795" b="15076"/>
          <a:stretch/>
        </p:blipFill>
        <p:spPr>
          <a:xfrm>
            <a:off x="6454552" y="4062222"/>
            <a:ext cx="223224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7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, di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/>
              <a:t>database </a:t>
            </a:r>
            <a:r>
              <a:rPr lang="en-US" dirty="0" err="1" smtClean="0"/>
              <a:t>dbaplikasipenilaianmahasiswa</a:t>
            </a:r>
            <a:endParaRPr lang="en-US" dirty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diimport</a:t>
            </a:r>
            <a:r>
              <a:rPr lang="en-US" dirty="0" smtClean="0"/>
              <a:t>, yang lama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dihapus</a:t>
            </a:r>
            <a:r>
              <a:rPr lang="en-US" dirty="0" smtClean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dulu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3" t="14747" r="20397" b="38249"/>
          <a:stretch/>
        </p:blipFill>
        <p:spPr>
          <a:xfrm>
            <a:off x="657568" y="3717032"/>
            <a:ext cx="7828864" cy="27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99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(</a:t>
            </a:r>
            <a:r>
              <a:rPr lang="en-US" dirty="0" err="1" smtClean="0"/>
              <a:t>tbmahasiswa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menu Structure,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field </a:t>
            </a:r>
            <a:r>
              <a:rPr lang="en-US" dirty="0" err="1" smtClean="0"/>
              <a:t>baru</a:t>
            </a:r>
            <a:r>
              <a:rPr lang="en-US" dirty="0" smtClean="0"/>
              <a:t>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Go, </a:t>
            </a:r>
            <a:r>
              <a:rPr lang="en-US" dirty="0" err="1" smtClean="0"/>
              <a:t>pastikan</a:t>
            </a:r>
            <a:r>
              <a:rPr lang="en-US" dirty="0" smtClean="0"/>
              <a:t> Add 1 column(s) </a:t>
            </a:r>
            <a:r>
              <a:rPr lang="en-US" dirty="0" err="1" smtClean="0"/>
              <a:t>dipilih</a:t>
            </a:r>
            <a:r>
              <a:rPr lang="en-US" dirty="0" smtClean="0"/>
              <a:t> At End of 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3" t="16053" r="29506" b="45811"/>
          <a:stretch/>
        </p:blipFill>
        <p:spPr>
          <a:xfrm>
            <a:off x="683568" y="3284984"/>
            <a:ext cx="7488826" cy="2403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711" t="55223" r="6735" b="34331"/>
          <a:stretch/>
        </p:blipFill>
        <p:spPr>
          <a:xfrm>
            <a:off x="566567" y="5877272"/>
            <a:ext cx="8010865" cy="72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14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39"/>
          </a:xfrm>
        </p:spPr>
        <p:txBody>
          <a:bodyPr/>
          <a:lstStyle/>
          <a:p>
            <a:r>
              <a:rPr lang="en-US" dirty="0" smtClean="0"/>
              <a:t>Isi Name </a:t>
            </a:r>
            <a:r>
              <a:rPr lang="en-US" dirty="0" err="1" smtClean="0"/>
              <a:t>dengan</a:t>
            </a:r>
            <a:r>
              <a:rPr lang="en-US" dirty="0" smtClean="0"/>
              <a:t> password, </a:t>
            </a:r>
            <a:r>
              <a:rPr lang="en-US" dirty="0" err="1" smtClean="0"/>
              <a:t>pilih</a:t>
            </a:r>
            <a:r>
              <a:rPr lang="en-US" dirty="0" smtClean="0"/>
              <a:t> Type-</a:t>
            </a:r>
            <a:r>
              <a:rPr lang="en-US" dirty="0" err="1" smtClean="0"/>
              <a:t>nya</a:t>
            </a:r>
            <a:r>
              <a:rPr lang="en-US" dirty="0" smtClean="0"/>
              <a:t> VARCHAR,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Length/Values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32</a:t>
            </a:r>
          </a:p>
          <a:p>
            <a:r>
              <a:rPr lang="en-US" dirty="0" err="1" smtClean="0"/>
              <a:t>Akhiri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Save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000" t="16052" r="1876" b="42166"/>
          <a:stretch/>
        </p:blipFill>
        <p:spPr>
          <a:xfrm>
            <a:off x="1194374" y="3789040"/>
            <a:ext cx="675525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14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370" t="14747" r="4742" b="19969"/>
          <a:stretch/>
        </p:blipFill>
        <p:spPr>
          <a:xfrm>
            <a:off x="1475656" y="2891483"/>
            <a:ext cx="6192688" cy="382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Supaya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login,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user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tersimpan</a:t>
            </a:r>
            <a:endParaRPr lang="en-US" dirty="0" smtClean="0"/>
          </a:p>
          <a:p>
            <a:r>
              <a:rPr lang="en-US" dirty="0" err="1" smtClean="0"/>
              <a:t>Buka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(</a:t>
            </a:r>
            <a:r>
              <a:rPr lang="en-US" dirty="0" err="1" smtClean="0"/>
              <a:t>tbmahasiswa</a:t>
            </a:r>
            <a:r>
              <a:rPr lang="en-US" dirty="0" smtClean="0"/>
              <a:t>), </a:t>
            </a:r>
            <a:r>
              <a:rPr lang="en-US" dirty="0" err="1" smtClean="0"/>
              <a:t>pilih</a:t>
            </a:r>
            <a:r>
              <a:rPr lang="en-US" dirty="0" smtClean="0"/>
              <a:t> menu Insert,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</a:t>
            </a:r>
            <a:r>
              <a:rPr lang="en-US" dirty="0" err="1" smtClean="0"/>
              <a:t>datanya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simpan</a:t>
            </a:r>
            <a:r>
              <a:rPr lang="en-US" dirty="0" smtClean="0"/>
              <a:t> (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Go)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15816" y="5765508"/>
            <a:ext cx="1944216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20072" y="3861048"/>
            <a:ext cx="2010950" cy="2354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22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/>
          <a:lstStyle/>
          <a:p>
            <a:r>
              <a:rPr lang="en-US" dirty="0" smtClean="0"/>
              <a:t>Password </a:t>
            </a:r>
            <a:r>
              <a:rPr lang="en-US" dirty="0" err="1" smtClean="0"/>
              <a:t>dienkripsi</a:t>
            </a:r>
            <a:r>
              <a:rPr lang="en-US" dirty="0" smtClean="0"/>
              <a:t> (hash) </a:t>
            </a:r>
            <a:r>
              <a:rPr lang="en-US" dirty="0" err="1" smtClean="0"/>
              <a:t>menggunakan</a:t>
            </a:r>
            <a:r>
              <a:rPr lang="en-US" dirty="0" smtClean="0"/>
              <a:t> MD5,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79" t="14747" r="3208" b="36943"/>
          <a:stretch/>
        </p:blipFill>
        <p:spPr>
          <a:xfrm>
            <a:off x="457200" y="2891483"/>
            <a:ext cx="8229600" cy="30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7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 err="1"/>
              <a:t>Mengeksekusi</a:t>
            </a:r>
            <a:r>
              <a:rPr lang="en-US" sz="4000" dirty="0"/>
              <a:t> </a:t>
            </a:r>
            <a:r>
              <a:rPr lang="en-US" sz="4000" dirty="0" err="1"/>
              <a:t>Aplikasi</a:t>
            </a:r>
            <a:r>
              <a:rPr lang="en-US" sz="4000" dirty="0"/>
              <a:t> (Project)</a:t>
            </a:r>
          </a:p>
        </p:txBody>
      </p:sp>
    </p:spTree>
    <p:extLst>
      <p:ext uri="{BB962C8B-B14F-4D97-AF65-F5344CB8AC3E}">
        <p14:creationId xmlns:p14="http://schemas.microsoft.com/office/powerpoint/2010/main" val="153462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(Copy Source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4978895" cy="12527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Copy </a:t>
            </a:r>
            <a:r>
              <a:rPr lang="en-US" dirty="0" err="1"/>
              <a:t>semua</a:t>
            </a:r>
            <a:r>
              <a:rPr lang="en-US" dirty="0"/>
              <a:t> file di </a:t>
            </a:r>
            <a:r>
              <a:rPr lang="en-US" dirty="0" err="1" smtClean="0"/>
              <a:t>dalam</a:t>
            </a:r>
            <a:r>
              <a:rPr lang="en-US" dirty="0" smtClean="0"/>
              <a:t> folder </a:t>
            </a:r>
            <a:r>
              <a:rPr lang="en-US" dirty="0"/>
              <a:t>Source Desktop\controller </a:t>
            </a:r>
            <a:r>
              <a:rPr lang="en-US" dirty="0" err="1"/>
              <a:t>ke</a:t>
            </a:r>
            <a:r>
              <a:rPr lang="en-US" dirty="0"/>
              <a:t> package </a:t>
            </a:r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1" r="46580" b="43345"/>
          <a:stretch/>
        </p:blipFill>
        <p:spPr>
          <a:xfrm>
            <a:off x="457199" y="3035500"/>
            <a:ext cx="5121333" cy="34898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0626" r="78225" b="19485"/>
          <a:stretch/>
        </p:blipFill>
        <p:spPr>
          <a:xfrm>
            <a:off x="5652120" y="1052736"/>
            <a:ext cx="3181763" cy="574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Mengeksekusi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(Project)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(project)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menu </a:t>
            </a:r>
            <a:r>
              <a:rPr lang="en-US" dirty="0" err="1" smtClean="0"/>
              <a:t>Run</a:t>
            </a:r>
            <a:r>
              <a:rPr lang="en-US" dirty="0" err="1" smtClean="0">
                <a:sym typeface="Webdings" panose="05030102010509060703" pitchFamily="18" charset="2"/>
              </a:rPr>
              <a:t></a:t>
            </a:r>
            <a:r>
              <a:rPr lang="en-US" dirty="0" err="1" smtClean="0"/>
              <a:t>Run</a:t>
            </a:r>
            <a:r>
              <a:rPr lang="en-US" dirty="0" smtClean="0"/>
              <a:t> Project,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tekan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F6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toolbar Run Project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project,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Run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328" t="4719" r="45572" b="86421"/>
          <a:stretch/>
        </p:blipFill>
        <p:spPr>
          <a:xfrm>
            <a:off x="3275856" y="3940198"/>
            <a:ext cx="5568619" cy="86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184" t="4719" r="46679" b="84453"/>
          <a:stretch/>
        </p:blipFill>
        <p:spPr>
          <a:xfrm>
            <a:off x="4427985" y="5274205"/>
            <a:ext cx="3772348" cy="1037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958" t="12594" r="80439" b="59844"/>
          <a:stretch/>
        </p:blipFill>
        <p:spPr>
          <a:xfrm>
            <a:off x="246531" y="3971604"/>
            <a:ext cx="2813303" cy="262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Menu Master Data, </a:t>
            </a:r>
            <a:r>
              <a:rPr lang="en-US" dirty="0" err="1" smtClean="0"/>
              <a:t>Transaksi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aktif</a:t>
            </a:r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Login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dulu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8" y="3251523"/>
            <a:ext cx="5976664" cy="3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login, </a:t>
            </a:r>
            <a:r>
              <a:rPr lang="en-US" dirty="0" err="1" smtClean="0"/>
              <a:t>gunakan</a:t>
            </a:r>
            <a:r>
              <a:rPr lang="en-US" dirty="0" smtClean="0"/>
              <a:t> NIM yang </a:t>
            </a:r>
            <a:r>
              <a:rPr lang="en-US" dirty="0" err="1" smtClean="0"/>
              <a:t>tersimpan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User ID,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passwordnya</a:t>
            </a:r>
            <a:r>
              <a:rPr lang="en-US" dirty="0" smtClean="0"/>
              <a:t> (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hash MD5)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menambah</a:t>
            </a:r>
            <a:r>
              <a:rPr lang="en-US" dirty="0" smtClean="0"/>
              <a:t> user,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menambah</a:t>
            </a:r>
            <a:r>
              <a:rPr lang="en-US" dirty="0" smtClean="0"/>
              <a:t> data </a:t>
            </a:r>
            <a:r>
              <a:rPr lang="en-US" dirty="0" err="1" smtClean="0"/>
              <a:t>mahasiswa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51" y="3717032"/>
            <a:ext cx="422389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530624" cy="4781127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Jika</a:t>
            </a:r>
            <a:r>
              <a:rPr lang="en-US" sz="2800" dirty="0" smtClean="0"/>
              <a:t> </a:t>
            </a:r>
            <a:r>
              <a:rPr lang="en-US" sz="2800" dirty="0" err="1" smtClean="0"/>
              <a:t>berhasil</a:t>
            </a:r>
            <a:r>
              <a:rPr lang="en-US" sz="2800" dirty="0" smtClean="0"/>
              <a:t> login, </a:t>
            </a:r>
            <a:r>
              <a:rPr lang="en-US" sz="2800" dirty="0" err="1" smtClean="0"/>
              <a:t>semua</a:t>
            </a:r>
            <a:r>
              <a:rPr lang="en-US" sz="2800" dirty="0" smtClean="0"/>
              <a:t> menu </a:t>
            </a:r>
            <a:r>
              <a:rPr lang="en-US" sz="2800" dirty="0" err="1" smtClean="0"/>
              <a:t>akan</a:t>
            </a:r>
            <a:r>
              <a:rPr lang="en-US" sz="2800" dirty="0" smtClean="0"/>
              <a:t> </a:t>
            </a:r>
            <a:r>
              <a:rPr lang="en-US" sz="2800" dirty="0" err="1" smtClean="0"/>
              <a:t>aktif</a:t>
            </a:r>
            <a:endParaRPr lang="en-US" sz="2800" dirty="0" smtClean="0"/>
          </a:p>
          <a:p>
            <a:r>
              <a:rPr lang="en-US" sz="2800" dirty="0" err="1" smtClean="0"/>
              <a:t>Silahkan</a:t>
            </a:r>
            <a:r>
              <a:rPr lang="en-US" sz="2800" dirty="0" smtClean="0"/>
              <a:t> </a:t>
            </a:r>
            <a:r>
              <a:rPr lang="en-US" sz="2800" dirty="0" err="1" smtClean="0"/>
              <a:t>dicoba</a:t>
            </a:r>
            <a:r>
              <a:rPr lang="en-US" sz="2800" dirty="0" smtClean="0"/>
              <a:t> </a:t>
            </a:r>
            <a:r>
              <a:rPr lang="en-US" sz="2800" dirty="0" err="1" smtClean="0"/>
              <a:t>semua</a:t>
            </a:r>
            <a:r>
              <a:rPr lang="en-US" sz="2800" dirty="0" smtClean="0"/>
              <a:t> menu Master Data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Transaksi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152" t="9642" r="33397" b="13579"/>
          <a:stretch/>
        </p:blipFill>
        <p:spPr>
          <a:xfrm>
            <a:off x="2987824" y="1600201"/>
            <a:ext cx="5698976" cy="435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2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Aplikasi</a:t>
            </a:r>
            <a:r>
              <a:rPr lang="en-US" dirty="0"/>
              <a:t> Desktop (Copy Source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04522" cy="1396751"/>
          </a:xfrm>
        </p:spPr>
        <p:txBody>
          <a:bodyPr>
            <a:normAutofit/>
          </a:bodyPr>
          <a:lstStyle/>
          <a:p>
            <a:r>
              <a:rPr lang="en-US" dirty="0"/>
              <a:t>Copy </a:t>
            </a:r>
            <a:r>
              <a:rPr lang="en-US" dirty="0" smtClean="0"/>
              <a:t>folder images </a:t>
            </a:r>
            <a:r>
              <a:rPr lang="en-US" dirty="0" err="1" smtClean="0"/>
              <a:t>ke</a:t>
            </a:r>
            <a:r>
              <a:rPr lang="en-US" dirty="0" smtClean="0"/>
              <a:t> Source Packages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36" t="51969" r="67156" b="18500"/>
          <a:stretch/>
        </p:blipFill>
        <p:spPr>
          <a:xfrm>
            <a:off x="456253" y="3179515"/>
            <a:ext cx="4616736" cy="2448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78225" b="44094"/>
          <a:stretch/>
        </p:blipFill>
        <p:spPr>
          <a:xfrm>
            <a:off x="5261722" y="1600201"/>
            <a:ext cx="3394720" cy="49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Desktop (Form </a:t>
            </a:r>
            <a:r>
              <a:rPr lang="en-US" dirty="0" err="1"/>
              <a:t>Nilai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51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Pemrograman I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Peraturan Perkuliahan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Tugas&amp;quot;&quot;/&gt;&lt;property id=&quot;20307&quot; value=&quot;258&quot;/&gt;&lt;/object&gt;&lt;object type=&quot;3&quot; unique_id=&quot;10007&quot;&gt;&lt;property id=&quot;20148&quot; value=&quot;5&quot;/&gt;&lt;property id=&quot;20300&quot; value=&quot;Slide 4 - &amp;quot;SAP&amp;quot;&quot;/&gt;&lt;property id=&quot;20307&quot; value=&quot;259&quot;/&gt;&lt;/object&gt;&lt;object type=&quot;3&quot; unique_id=&quot;10008&quot;&gt;&lt;property id=&quot;20148&quot; value=&quot;5&quot;/&gt;&lt;property id=&quot;20300&quot; value=&quot;Slide 5 - &amp;quot;Penilaian&amp;quot;&quot;/&gt;&lt;property id=&quot;20307&quot; value=&quot;260&quot;/&gt;&lt;/object&gt;&lt;object type=&quot;3&quot; unique_id=&quot;10009&quot;&gt;&lt;property id=&quot;20148&quot; value=&quot;5&quot;/&gt;&lt;property id=&quot;20300&quot; value=&quot;Slide 6 - &amp;quot;Mengapa Belajar Java&amp;quot;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4&quot;/&gt;&lt;/object&gt;&lt;object type=&quot;3&quot; unique_id=&quot;10011&quot;&gt;&lt;property id=&quot;20148&quot; value=&quot;5&quot;/&gt;&lt;property id=&quot;20300&quot; value=&quot;Slide 8&quot;/&gt;&lt;property id=&quot;20307&quot; value=&quot;265&quot;/&gt;&lt;/object&gt;&lt;object type=&quot;3&quot; unique_id=&quot;10012&quot;&gt;&lt;property id=&quot;20148&quot; value=&quot;5&quot;/&gt;&lt;property id=&quot;20300&quot; value=&quot;Slide 9 - &amp;quot;Java Overview&amp;quot;&quot;/&gt;&lt;property id=&quot;20307&quot; value=&quot;263&quot;/&gt;&lt;/object&gt;&lt;object type=&quot;3&quot; unique_id=&quot;10013&quot;&gt;&lt;property id=&quot;20148&quot; value=&quot;5&quot;/&gt;&lt;property id=&quot;20300&quot; value=&quot;Slide 10 - &amp;quot;Java Certification&amp;quot;&quot;/&gt;&lt;property id=&quot;20307&quot; value=&quot;26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6058</TotalTime>
  <Words>1958</Words>
  <Application>Microsoft Office PowerPoint</Application>
  <PresentationFormat>On-screen Show (4:3)</PresentationFormat>
  <Paragraphs>206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Webdings</vt:lpstr>
      <vt:lpstr>Office Theme</vt:lpstr>
      <vt:lpstr>PEMROGRAMAN  II</vt:lpstr>
      <vt:lpstr>Aplikasi Desktop (Copy Source Code)</vt:lpstr>
      <vt:lpstr>Aplikasi Desktop (Copy Source Code)</vt:lpstr>
      <vt:lpstr>Aplikasi Desktop (Copy Source Code)</vt:lpstr>
      <vt:lpstr>Aplikasi Desktop (Copy Source Code)</vt:lpstr>
      <vt:lpstr>Aplikasi Desktop (Copy Source Code)</vt:lpstr>
      <vt:lpstr>Aplikasi Desktop (Copy Source Code)</vt:lpstr>
      <vt:lpstr>Aplikasi Desktop (Copy Source Code)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Nilai)</vt:lpstr>
      <vt:lpstr>Aplikasi Desktop (Form Mahasiswa)</vt:lpstr>
      <vt:lpstr>Aplikasi Desktop (Form Mahasiswa)</vt:lpstr>
      <vt:lpstr>Aplikasi Desktop (Form Mahasiswa)</vt:lpstr>
      <vt:lpstr>Aplikasi Desktop (Form Mahasiswa)</vt:lpstr>
      <vt:lpstr>Aplikasi Desktop (Form Mahasiswa)</vt:lpstr>
      <vt:lpstr>Aplikasi Desktop (Form Mahasiswa)</vt:lpstr>
      <vt:lpstr>Aplikasi Desktop (Form Mahasiswa)</vt:lpstr>
      <vt:lpstr>Aplikasi Desktop (Form Mata Kuliah)</vt:lpstr>
      <vt:lpstr>Aplikasi Desktop (Form Mata Kuliah)</vt:lpstr>
      <vt:lpstr>Aplikasi Desktop (Form Mata Kuliah)</vt:lpstr>
      <vt:lpstr>Aplikasi Desktop (Form Mata Kuliah)</vt:lpstr>
      <vt:lpstr>Aplikasi Desktop (Form Mata Kuliah)</vt:lpstr>
      <vt:lpstr>Aplikasi Desktop (Form Mata Kuliah)</vt:lpstr>
      <vt:lpstr>Aplikasi Desktop (Form Utama)</vt:lpstr>
      <vt:lpstr>Aplikasi Desktop (Form Utama)</vt:lpstr>
      <vt:lpstr>Aplikasi Desktop (Form Utama)</vt:lpstr>
      <vt:lpstr>Aplikasi Desktop (Form Utama)</vt:lpstr>
      <vt:lpstr>Aplikasi Desktop (Form Utama)</vt:lpstr>
      <vt:lpstr>Aplikasi Desktop (Form Utama)</vt:lpstr>
      <vt:lpstr>Aplikasi Desktop (Form Utama)</vt:lpstr>
      <vt:lpstr>Aplikasi Desktop (Form Utama)</vt:lpstr>
      <vt:lpstr>Aplikasi Desktop (Form Utama)</vt:lpstr>
      <vt:lpstr>Aplikasi Desktop (Form Utama)</vt:lpstr>
      <vt:lpstr>Aplikasi Desktop (Form Utama)</vt:lpstr>
      <vt:lpstr>Aplikasi Desktop (Form Utama)</vt:lpstr>
      <vt:lpstr>Aplikasi Desktop (Form Login)</vt:lpstr>
      <vt:lpstr>Aplikasi Desktop (Form Login)</vt:lpstr>
      <vt:lpstr>Aplikasi Desktop (Form Login)</vt:lpstr>
      <vt:lpstr>Menambahkan Library MySQL JDBC Driver</vt:lpstr>
      <vt:lpstr>Menambahkan Library MySQL JDBC Driver</vt:lpstr>
      <vt:lpstr>Membuat Database</vt:lpstr>
      <vt:lpstr>Membuat Database</vt:lpstr>
      <vt:lpstr>Membuat Database</vt:lpstr>
      <vt:lpstr>Membuat Database</vt:lpstr>
      <vt:lpstr>Membuat Database</vt:lpstr>
      <vt:lpstr>Membuat Database</vt:lpstr>
      <vt:lpstr>Membuat Database</vt:lpstr>
      <vt:lpstr>Membuat Database</vt:lpstr>
      <vt:lpstr>Membuat Database</vt:lpstr>
      <vt:lpstr>Membuat Database</vt:lpstr>
      <vt:lpstr>Membuat Database</vt:lpstr>
      <vt:lpstr>Mengeksekusi Aplikasi (Project)</vt:lpstr>
      <vt:lpstr>Mengeksekusi Aplikasi (Project)</vt:lpstr>
      <vt:lpstr>Tampilan Hasil Eksekusi</vt:lpstr>
      <vt:lpstr>Tampilan Hasil Eksekusi</vt:lpstr>
      <vt:lpstr>Tampilan Hasil Eksekusi</vt:lpstr>
    </vt:vector>
  </TitlesOfParts>
  <Company>aries.saifudin@yahoo.co.id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Visual Dasar</dc:title>
  <dc:creator>Aries Saifudin</dc:creator>
  <cp:lastModifiedBy>User</cp:lastModifiedBy>
  <cp:revision>291</cp:revision>
  <dcterms:created xsi:type="dcterms:W3CDTF">2011-03-12T20:08:54Z</dcterms:created>
  <dcterms:modified xsi:type="dcterms:W3CDTF">2021-09-06T01:38:44Z</dcterms:modified>
</cp:coreProperties>
</file>